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69" r:id="rId11"/>
    <p:sldId id="271" r:id="rId12"/>
    <p:sldId id="272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7E53390-75C4-48C2-A096-7654E12A87B9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5"/>
            <p14:sldId id="267"/>
            <p14:sldId id="269"/>
            <p14:sldId id="271"/>
            <p14:sldId id="272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B52F1C-EABB-4003-A7B2-4B5C1FD0E8C5}" type="doc">
      <dgm:prSet loTypeId="urn:microsoft.com/office/officeart/2005/8/layout/vList2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8713F9-20A0-43F9-86C9-AA8B2C641C4D}" type="pres">
      <dgm:prSet presAssocID="{88B52F1C-EABB-4003-A7B2-4B5C1FD0E8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BFC3449B-C78D-418A-978A-1DE790B995D2}" type="presOf" srcId="{88B52F1C-EABB-4003-A7B2-4B5C1FD0E8C5}" destId="{E78713F9-20A0-43F9-86C9-AA8B2C641C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B52F1C-EABB-4003-A7B2-4B5C1FD0E8C5}" type="doc">
      <dgm:prSet loTypeId="urn:microsoft.com/office/officeart/2005/8/layout/vList2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8713F9-20A0-43F9-86C9-AA8B2C641C4D}" type="pres">
      <dgm:prSet presAssocID="{88B52F1C-EABB-4003-A7B2-4B5C1FD0E8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BFC3449B-C78D-418A-978A-1DE790B995D2}" type="presOf" srcId="{88B52F1C-EABB-4003-A7B2-4B5C1FD0E8C5}" destId="{E78713F9-20A0-43F9-86C9-AA8B2C641C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B52F1C-EABB-4003-A7B2-4B5C1FD0E8C5}" type="doc">
      <dgm:prSet loTypeId="urn:microsoft.com/office/officeart/2005/8/layout/vList2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8713F9-20A0-43F9-86C9-AA8B2C641C4D}" type="pres">
      <dgm:prSet presAssocID="{88B52F1C-EABB-4003-A7B2-4B5C1FD0E8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BFC3449B-C78D-418A-978A-1DE790B995D2}" type="presOf" srcId="{88B52F1C-EABB-4003-A7B2-4B5C1FD0E8C5}" destId="{E78713F9-20A0-43F9-86C9-AA8B2C641C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0B82-7616-4282-8A98-28FF3EC76ED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BB3-D6F5-4BD7-98EC-0D262BA32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5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0B82-7616-4282-8A98-28FF3EC76ED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BB3-D6F5-4BD7-98EC-0D262BA32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4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0B82-7616-4282-8A98-28FF3EC76ED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BB3-D6F5-4BD7-98EC-0D262BA32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4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0B82-7616-4282-8A98-28FF3EC76ED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BB3-D6F5-4BD7-98EC-0D262BA32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2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0B82-7616-4282-8A98-28FF3EC76ED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BB3-D6F5-4BD7-98EC-0D262BA32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19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0B82-7616-4282-8A98-28FF3EC76ED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BB3-D6F5-4BD7-98EC-0D262BA32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7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0B82-7616-4282-8A98-28FF3EC76ED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BB3-D6F5-4BD7-98EC-0D262BA32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6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0B82-7616-4282-8A98-28FF3EC76ED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BB3-D6F5-4BD7-98EC-0D262BA32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7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0B82-7616-4282-8A98-28FF3EC76ED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BB3-D6F5-4BD7-98EC-0D262BA32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7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0B82-7616-4282-8A98-28FF3EC76ED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BB3-D6F5-4BD7-98EC-0D262BA32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6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0B82-7616-4282-8A98-28FF3EC76ED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BB3-D6F5-4BD7-98EC-0D262BA32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9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10B82-7616-4282-8A98-28FF3EC76ED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60BB3-D6F5-4BD7-98EC-0D262BA32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7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s-Latn-BA" sz="4800" dirty="0" smtClean="0"/>
              <a:t/>
            </a:r>
            <a:br>
              <a:rPr lang="bs-Latn-BA" sz="4800" dirty="0" smtClean="0"/>
            </a:br>
            <a:r>
              <a:rPr lang="bs-Latn-BA" sz="4800" dirty="0"/>
              <a:t/>
            </a:r>
            <a:br>
              <a:rPr lang="bs-Latn-BA" sz="4800" dirty="0"/>
            </a:br>
            <a:r>
              <a:rPr lang="bs-Latn-BA" sz="4800" dirty="0" smtClean="0"/>
              <a:t/>
            </a:r>
            <a:br>
              <a:rPr lang="bs-Latn-BA" sz="4800" dirty="0" smtClean="0"/>
            </a:br>
            <a:r>
              <a:rPr lang="bs-Latn-BA" sz="4800" dirty="0"/>
              <a:t/>
            </a:r>
            <a:br>
              <a:rPr lang="bs-Latn-BA" sz="4800" dirty="0"/>
            </a:br>
            <a:r>
              <a:rPr lang="bs-Latn-BA" sz="4800" dirty="0" smtClean="0"/>
              <a:t/>
            </a:r>
            <a:br>
              <a:rPr lang="bs-Latn-BA" sz="4800" dirty="0" smtClean="0"/>
            </a:br>
            <a:r>
              <a:rPr lang="bs-Latn-BA" sz="4800" dirty="0"/>
              <a:t/>
            </a:r>
            <a:br>
              <a:rPr lang="bs-Latn-BA" sz="4800" dirty="0"/>
            </a:br>
            <a:r>
              <a:rPr lang="bs-Latn-BA" sz="4800" b="1" dirty="0" smtClean="0"/>
              <a:t>Javna zdravstvena ustanova </a:t>
            </a:r>
            <a:br>
              <a:rPr lang="bs-Latn-BA" sz="4800" b="1" dirty="0" smtClean="0"/>
            </a:br>
            <a:r>
              <a:rPr lang="bs-Latn-BA" sz="4800" b="1" dirty="0" smtClean="0"/>
              <a:t>Dom zdravlja Sapna</a:t>
            </a:r>
            <a:br>
              <a:rPr lang="bs-Latn-BA" sz="4800" b="1" dirty="0" smtClean="0"/>
            </a:br>
            <a:r>
              <a:rPr lang="bs-Latn-BA" sz="4800" b="1" dirty="0" smtClean="0"/>
              <a:t>organizacijska šema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s-Latn-BA" b="1" dirty="0" smtClean="0"/>
              <a:t>(St.4, kriterij 4.1 „S“)</a:t>
            </a:r>
          </a:p>
          <a:p>
            <a:endParaRPr lang="bs-Latn-BA" dirty="0"/>
          </a:p>
          <a:p>
            <a:endParaRPr lang="bs-Latn-BA" dirty="0" smtClean="0"/>
          </a:p>
          <a:p>
            <a:endParaRPr lang="bs-Latn-BA" dirty="0"/>
          </a:p>
          <a:p>
            <a:endParaRPr lang="bs-Latn-BA" dirty="0" smtClean="0"/>
          </a:p>
          <a:p>
            <a:endParaRPr lang="bs-Latn-BA" dirty="0"/>
          </a:p>
          <a:p>
            <a:endParaRPr lang="bs-Latn-BA" dirty="0" smtClean="0"/>
          </a:p>
          <a:p>
            <a:endParaRPr lang="bs-Latn-BA" dirty="0"/>
          </a:p>
          <a:p>
            <a:endParaRPr lang="bs-Latn-B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52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/>
              <a:t>Služba </a:t>
            </a:r>
            <a:r>
              <a:rPr lang="bs-Latn-BA" dirty="0" smtClean="0"/>
              <a:t>Laboratorijske dijagnostike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14553" y="2069869"/>
            <a:ext cx="3433156" cy="15295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Specijalista medicinske biohemije</a:t>
            </a:r>
            <a:endParaRPr lang="en-US" sz="1400" dirty="0"/>
          </a:p>
        </p:txBody>
      </p:sp>
      <p:sp>
        <p:nvSpPr>
          <p:cNvPr id="5" name="Oval 4"/>
          <p:cNvSpPr/>
          <p:nvPr/>
        </p:nvSpPr>
        <p:spPr>
          <a:xfrm>
            <a:off x="4829695" y="4430987"/>
            <a:ext cx="2310937" cy="10637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Laboratorijski tehničari</a:t>
            </a:r>
            <a:endParaRPr lang="en-US" dirty="0"/>
          </a:p>
        </p:txBody>
      </p:sp>
      <p:sp>
        <p:nvSpPr>
          <p:cNvPr id="6" name="Up-Down Arrow 5"/>
          <p:cNvSpPr/>
          <p:nvPr/>
        </p:nvSpPr>
        <p:spPr>
          <a:xfrm>
            <a:off x="5742847" y="3599411"/>
            <a:ext cx="484632" cy="83157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46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/>
              <a:t>Služba </a:t>
            </a:r>
            <a:r>
              <a:rPr lang="bs-Latn-BA" dirty="0" smtClean="0"/>
              <a:t>opće internističke zdravstvene zaštite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14553" y="2069869"/>
            <a:ext cx="3433156" cy="15295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Specijalista interne medicine</a:t>
            </a:r>
          </a:p>
        </p:txBody>
      </p:sp>
      <p:sp>
        <p:nvSpPr>
          <p:cNvPr id="5" name="Oval 4"/>
          <p:cNvSpPr/>
          <p:nvPr/>
        </p:nvSpPr>
        <p:spPr>
          <a:xfrm>
            <a:off x="4829695" y="4430987"/>
            <a:ext cx="2310937" cy="10637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Medicinska sestra-tehničar</a:t>
            </a:r>
            <a:endParaRPr lang="en-US" dirty="0"/>
          </a:p>
        </p:txBody>
      </p:sp>
      <p:sp>
        <p:nvSpPr>
          <p:cNvPr id="6" name="Up-Down Arrow 5"/>
          <p:cNvSpPr/>
          <p:nvPr/>
        </p:nvSpPr>
        <p:spPr>
          <a:xfrm>
            <a:off x="5742847" y="3599411"/>
            <a:ext cx="484632" cy="83157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66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/>
              <a:t>Nemedicinski sektor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212079" y="1895302"/>
            <a:ext cx="135497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Zamjenik direktora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1271846" y="2809702"/>
            <a:ext cx="2044931" cy="565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Pomoćnik direktora za pravne i opšte poslove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1778922" y="3544094"/>
            <a:ext cx="2044931" cy="587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Stručni saradnik za računovodstvena pitanja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4082929" y="3531696"/>
            <a:ext cx="1602973" cy="587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Tehnički sekretar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6086294" y="3544094"/>
            <a:ext cx="1845427" cy="587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Knjigovođa obaveza i potraživanja-likvidator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8415943" y="3544094"/>
            <a:ext cx="2019993" cy="587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Materijalni knjigovođa-magacioner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1789653" y="4283002"/>
            <a:ext cx="2044931" cy="565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Referent za nabavku-ekonom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4076695" y="4248812"/>
            <a:ext cx="1602975" cy="599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Radnik na održavanju-domar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6094607" y="4245927"/>
            <a:ext cx="1837114" cy="626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Radnik na održavanju,loženju i čišćenju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8415942" y="4156752"/>
            <a:ext cx="2019993" cy="62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Radnik na održavanju higijene-spremačica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2292228" y="5063488"/>
            <a:ext cx="1172097" cy="5592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Arhivar 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4076694" y="5000754"/>
            <a:ext cx="1602975" cy="6519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Pomoćni radnik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6090451" y="4954181"/>
            <a:ext cx="1845426" cy="668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Radnik na održavanju voznog parka/ložač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8415941" y="4917713"/>
            <a:ext cx="2019993" cy="678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sz="1400" dirty="0" smtClean="0"/>
              <a:t>Vozač sanitetskih i motornih vozila</a:t>
            </a:r>
            <a:endParaRPr lang="en-US" sz="1400" dirty="0"/>
          </a:p>
        </p:txBody>
      </p:sp>
      <p:sp>
        <p:nvSpPr>
          <p:cNvPr id="18" name="Up-Down Arrow 17"/>
          <p:cNvSpPr/>
          <p:nvPr/>
        </p:nvSpPr>
        <p:spPr>
          <a:xfrm rot="4404317">
            <a:off x="4040332" y="1912945"/>
            <a:ext cx="239532" cy="148713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-Down Arrow 18"/>
          <p:cNvSpPr/>
          <p:nvPr/>
        </p:nvSpPr>
        <p:spPr>
          <a:xfrm rot="4200635">
            <a:off x="4388970" y="2316550"/>
            <a:ext cx="147010" cy="134394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-Down Arrow 19"/>
          <p:cNvSpPr/>
          <p:nvPr/>
        </p:nvSpPr>
        <p:spPr>
          <a:xfrm rot="17202647">
            <a:off x="7474984" y="1950835"/>
            <a:ext cx="209688" cy="157984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-Down Arrow 20"/>
          <p:cNvSpPr/>
          <p:nvPr/>
        </p:nvSpPr>
        <p:spPr>
          <a:xfrm rot="18804533">
            <a:off x="6583102" y="2637779"/>
            <a:ext cx="220912" cy="86106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-Down Arrow 21"/>
          <p:cNvSpPr/>
          <p:nvPr/>
        </p:nvSpPr>
        <p:spPr>
          <a:xfrm rot="2716525">
            <a:off x="5139337" y="2671774"/>
            <a:ext cx="114376" cy="84395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24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b="1" dirty="0" smtClean="0"/>
              <a:t>UPRAVA-MENADŽMENT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05745" y="2094807"/>
            <a:ext cx="3034146" cy="13050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DIREKTOR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870364" y="4305993"/>
            <a:ext cx="2410691" cy="1396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Zamjenik direktora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971904" y="4305993"/>
            <a:ext cx="2668387" cy="1396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Pomoćnik direktora za pravne i opšte poslove</a:t>
            </a:r>
            <a:endParaRPr lang="en-US" dirty="0"/>
          </a:p>
        </p:txBody>
      </p:sp>
      <p:sp>
        <p:nvSpPr>
          <p:cNvPr id="8" name="Left-Right Arrow 7"/>
          <p:cNvSpPr/>
          <p:nvPr/>
        </p:nvSpPr>
        <p:spPr>
          <a:xfrm rot="19088758">
            <a:off x="3448535" y="348879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-Down Arrow 8"/>
          <p:cNvSpPr/>
          <p:nvPr/>
        </p:nvSpPr>
        <p:spPr>
          <a:xfrm rot="18465195">
            <a:off x="7996445" y="3066560"/>
            <a:ext cx="484632" cy="12161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38007" y="4317325"/>
            <a:ext cx="2601883" cy="1385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Glavna sestra</a:t>
            </a:r>
            <a:endParaRPr lang="en-US" dirty="0"/>
          </a:p>
        </p:txBody>
      </p:sp>
      <p:sp>
        <p:nvSpPr>
          <p:cNvPr id="11" name="Up-Down Arrow 10"/>
          <p:cNvSpPr/>
          <p:nvPr/>
        </p:nvSpPr>
        <p:spPr>
          <a:xfrm>
            <a:off x="5813238" y="3478705"/>
            <a:ext cx="484632" cy="771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8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2800" b="1" dirty="0" smtClean="0"/>
              <a:t>Sektori i službe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lphaUcParenR"/>
            </a:pPr>
            <a:r>
              <a:rPr lang="bs-Latn-BA" sz="1600" b="1" dirty="0" smtClean="0"/>
              <a:t>Medicinski sektor</a:t>
            </a:r>
            <a:endParaRPr lang="bs-Latn-BA" sz="1600" b="1" dirty="0"/>
          </a:p>
          <a:p>
            <a:pPr marL="342900" indent="-342900">
              <a:buAutoNum type="arabicPeriod"/>
            </a:pPr>
            <a:r>
              <a:rPr lang="bs-Latn-BA" sz="1600" dirty="0" smtClean="0"/>
              <a:t>Služba porodične medicine u Domu zdravlja</a:t>
            </a:r>
          </a:p>
          <a:p>
            <a:pPr marL="342900" indent="-342900">
              <a:buAutoNum type="arabicPeriod"/>
            </a:pPr>
            <a:r>
              <a:rPr lang="bs-Latn-BA" sz="1600" dirty="0" smtClean="0"/>
              <a:t>Područne ambulante porodične medicine</a:t>
            </a:r>
          </a:p>
          <a:p>
            <a:pPr marL="342900" indent="-342900">
              <a:buAutoNum type="arabicPeriod"/>
            </a:pPr>
            <a:r>
              <a:rPr lang="bs-Latn-BA" sz="1600" dirty="0" smtClean="0"/>
              <a:t>Služba za zaštitu usta i zuba djece, omladine i odraslih,</a:t>
            </a:r>
          </a:p>
          <a:p>
            <a:pPr marL="342900" indent="-342900">
              <a:buAutoNum type="arabicPeriod"/>
            </a:pPr>
            <a:r>
              <a:rPr lang="bs-Latn-BA" sz="1600" dirty="0" smtClean="0"/>
              <a:t>Služba za zdravstvenu zaštitu žena 15 i više godina,</a:t>
            </a:r>
          </a:p>
          <a:p>
            <a:pPr marL="342900" indent="-342900">
              <a:buAutoNum type="arabicPeriod"/>
            </a:pPr>
            <a:r>
              <a:rPr lang="bs-Latn-BA" sz="1600" dirty="0" smtClean="0"/>
              <a:t>Služba za zdravstvenu zaštitu predškolske djece 0-6 godina i centar za imunizaciju,</a:t>
            </a:r>
          </a:p>
          <a:p>
            <a:pPr marL="342900" indent="-342900">
              <a:buAutoNum type="arabicPeriod"/>
            </a:pPr>
            <a:r>
              <a:rPr lang="bs-Latn-BA" sz="1600" dirty="0" smtClean="0"/>
              <a:t>Služba hitne medicinske pomoći,</a:t>
            </a:r>
          </a:p>
          <a:p>
            <a:pPr marL="342900" indent="-342900">
              <a:buAutoNum type="arabicPeriod"/>
            </a:pPr>
            <a:r>
              <a:rPr lang="bs-Latn-BA" sz="1600" dirty="0" smtClean="0"/>
              <a:t>Služba higijensko-epidemiološke zdravstvene zaštite,</a:t>
            </a:r>
          </a:p>
          <a:p>
            <a:pPr marL="342900" indent="-342900">
              <a:buAutoNum type="arabicPeriod"/>
            </a:pPr>
            <a:r>
              <a:rPr lang="bs-Latn-BA" sz="1600" dirty="0" smtClean="0"/>
              <a:t>Služba laboratorijske dijagnostike,</a:t>
            </a:r>
          </a:p>
          <a:p>
            <a:pPr marL="342900" indent="-342900">
              <a:buAutoNum type="arabicPeriod"/>
            </a:pPr>
            <a:r>
              <a:rPr lang="bs-Latn-BA" sz="1600" dirty="0" smtClean="0"/>
              <a:t>Služba opće internističke zdravstvene zaštite</a:t>
            </a:r>
          </a:p>
          <a:p>
            <a:pPr marL="0" indent="0">
              <a:buNone/>
            </a:pPr>
            <a:r>
              <a:rPr lang="bs-Latn-BA" sz="1600" b="1" dirty="0" smtClean="0"/>
              <a:t>B) Nemedicinski sektor</a:t>
            </a:r>
          </a:p>
          <a:p>
            <a:pPr marL="0" indent="0">
              <a:buNone/>
            </a:pPr>
            <a:r>
              <a:rPr lang="bs-Latn-BA" sz="1600" b="1" dirty="0" smtClean="0"/>
              <a:t>C) Uprava</a:t>
            </a:r>
          </a:p>
        </p:txBody>
      </p:sp>
    </p:spTree>
    <p:extLst>
      <p:ext uri="{BB962C8B-B14F-4D97-AF65-F5344CB8AC3E}">
        <p14:creationId xmlns:p14="http://schemas.microsoft.com/office/powerpoint/2010/main" val="1892615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b="1" dirty="0" smtClean="0"/>
              <a:t>Služba porodične medicine u Domu zdravlja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540141"/>
              </p:ext>
            </p:extLst>
          </p:nvPr>
        </p:nvGraphicFramePr>
        <p:xfrm>
          <a:off x="838200" y="1828800"/>
          <a:ext cx="10515600" cy="4348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1337310" y="2502130"/>
            <a:ext cx="3642013" cy="2028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>
                <a:solidFill>
                  <a:srgbClr val="FFFF00"/>
                </a:solidFill>
              </a:rPr>
              <a:t>Tim  1</a:t>
            </a:r>
          </a:p>
          <a:p>
            <a:pPr algn="ctr"/>
            <a:r>
              <a:rPr lang="bs-Latn-BA" dirty="0" smtClean="0">
                <a:solidFill>
                  <a:srgbClr val="FFFF00"/>
                </a:solidFill>
              </a:rPr>
              <a:t>Doktor </a:t>
            </a:r>
            <a:r>
              <a:rPr lang="bs-Latn-BA" dirty="0" smtClean="0">
                <a:solidFill>
                  <a:srgbClr val="FFFF00"/>
                </a:solidFill>
              </a:rPr>
              <a:t>medicine+dodatna </a:t>
            </a:r>
            <a:r>
              <a:rPr lang="bs-Latn-BA" dirty="0" smtClean="0">
                <a:solidFill>
                  <a:srgbClr val="FFFF00"/>
                </a:solidFill>
              </a:rPr>
              <a:t>edukacija iz porodične medicine (PAT</a:t>
            </a:r>
            <a:r>
              <a:rPr lang="bs-Latn-BA" dirty="0" smtClean="0">
                <a:solidFill>
                  <a:srgbClr val="FFFF00"/>
                </a:solidFill>
              </a:rPr>
              <a:t>)</a:t>
            </a:r>
          </a:p>
          <a:p>
            <a:pPr algn="ctr"/>
            <a:r>
              <a:rPr lang="bs-Latn-BA" dirty="0" smtClean="0">
                <a:solidFill>
                  <a:srgbClr val="FFFF00"/>
                </a:solidFill>
              </a:rPr>
              <a:t>Diplomirana medicinska sestra</a:t>
            </a:r>
            <a:endParaRPr lang="bs-Latn-BA" dirty="0" smtClean="0">
              <a:solidFill>
                <a:srgbClr val="FFFF00"/>
              </a:solidFill>
            </a:endParaRPr>
          </a:p>
          <a:p>
            <a:pPr algn="ctr"/>
            <a:r>
              <a:rPr lang="bs-Latn-BA" dirty="0" smtClean="0">
                <a:solidFill>
                  <a:srgbClr val="FFFF00"/>
                </a:solidFill>
              </a:rPr>
              <a:t>Medicinska sestra-tehničar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65818" y="2502129"/>
            <a:ext cx="3682538" cy="2028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>
                <a:solidFill>
                  <a:srgbClr val="FFFF00"/>
                </a:solidFill>
              </a:rPr>
              <a:t>Tim  4</a:t>
            </a:r>
          </a:p>
          <a:p>
            <a:pPr algn="ctr"/>
            <a:r>
              <a:rPr lang="bs-Latn-BA" dirty="0" smtClean="0">
                <a:solidFill>
                  <a:srgbClr val="FFFF00"/>
                </a:solidFill>
              </a:rPr>
              <a:t>Specijalista porodične medicine</a:t>
            </a:r>
          </a:p>
          <a:p>
            <a:pPr algn="ctr"/>
            <a:r>
              <a:rPr lang="bs-Latn-BA" dirty="0" smtClean="0">
                <a:solidFill>
                  <a:srgbClr val="FFFF00"/>
                </a:solidFill>
              </a:rPr>
              <a:t>Medicinska sestra-tehničar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874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b="1" dirty="0" smtClean="0"/>
              <a:t>Služba porodične medicine u Domu zdravlja</a:t>
            </a:r>
            <a:br>
              <a:rPr lang="bs-Latn-BA" b="1" dirty="0" smtClean="0"/>
            </a:br>
            <a:r>
              <a:rPr lang="bs-Latn-BA" b="1" dirty="0" smtClean="0"/>
              <a:t>područne ambulante</a:t>
            </a:r>
            <a:endParaRPr lang="en-US" b="1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6119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704842"/>
              </p:ext>
            </p:extLst>
          </p:nvPr>
        </p:nvGraphicFramePr>
        <p:xfrm>
          <a:off x="838200" y="1828800"/>
          <a:ext cx="10515600" cy="4348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2360815"/>
            <a:ext cx="3791989" cy="15960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Tim 2 Vitinica</a:t>
            </a:r>
          </a:p>
          <a:p>
            <a:pPr algn="ctr"/>
            <a:r>
              <a:rPr lang="bs-Latn-BA" dirty="0" smtClean="0"/>
              <a:t>Specijalista porodične medicine</a:t>
            </a:r>
          </a:p>
          <a:p>
            <a:pPr algn="ctr"/>
            <a:r>
              <a:rPr lang="bs-Latn-BA" dirty="0" smtClean="0"/>
              <a:t>Medicinska sestra-tehničar</a:t>
            </a: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675120" y="2360814"/>
            <a:ext cx="3848793" cy="15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Tim 3 Nezuk/Međeđa</a:t>
            </a:r>
          </a:p>
          <a:p>
            <a:pPr algn="ctr"/>
            <a:r>
              <a:rPr lang="bs-Latn-BA" dirty="0" smtClean="0"/>
              <a:t>Specijalista porodične medicine</a:t>
            </a:r>
          </a:p>
          <a:p>
            <a:pPr algn="ctr"/>
            <a:r>
              <a:rPr lang="bs-Latn-BA" dirty="0" smtClean="0"/>
              <a:t>Medicinska sestra-tehničar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46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 smtClean="0"/>
              <a:t>Služba za zaštitu</a:t>
            </a:r>
            <a:r>
              <a:rPr lang="bs-Latn-BA" dirty="0"/>
              <a:t> usta i zuba djece, omladine i odraslih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31178" y="2169622"/>
            <a:ext cx="3241964" cy="15129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Doktor stomatologije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225636" y="4557308"/>
            <a:ext cx="3150524" cy="11995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Stomatološki tehničar</a:t>
            </a:r>
            <a:endParaRPr lang="en-US" dirty="0"/>
          </a:p>
        </p:txBody>
      </p:sp>
      <p:sp>
        <p:nvSpPr>
          <p:cNvPr id="9" name="Up-Down Arrow 8"/>
          <p:cNvSpPr/>
          <p:nvPr/>
        </p:nvSpPr>
        <p:spPr>
          <a:xfrm>
            <a:off x="5611368" y="3682538"/>
            <a:ext cx="484632" cy="87477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9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s-Latn-BA" dirty="0"/>
              <a:t>Služba za zdravstvenu zaštitu žena 15 i više </a:t>
            </a:r>
            <a:r>
              <a:rPr lang="bs-Latn-BA" dirty="0" smtClean="0"/>
              <a:t>godina</a:t>
            </a:r>
            <a:r>
              <a:rPr lang="bs-Latn-BA" dirty="0"/>
              <a:t/>
            </a:r>
            <a:br>
              <a:rPr lang="bs-Latn-BA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613565" y="2094807"/>
            <a:ext cx="2984268" cy="14381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Specijalista ginekologije i opstetricije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879571" y="4397736"/>
            <a:ext cx="258525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Medicinska sestra-tehničar</a:t>
            </a:r>
            <a:endParaRPr lang="en-US" dirty="0"/>
          </a:p>
        </p:txBody>
      </p:sp>
      <p:sp>
        <p:nvSpPr>
          <p:cNvPr id="11" name="Up-Down Arrow 10"/>
          <p:cNvSpPr/>
          <p:nvPr/>
        </p:nvSpPr>
        <p:spPr>
          <a:xfrm>
            <a:off x="5929884" y="3532908"/>
            <a:ext cx="484632" cy="86482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17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/>
              <a:t>Služba za zdravstvenu zaštitu predškolske djece 0-6 godina i centar za imunizaciju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621875" y="2069869"/>
            <a:ext cx="2518757" cy="15295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Specijalista pedijatrije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29695" y="4430987"/>
            <a:ext cx="2310937" cy="10637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Medicinska sestra-tehničar</a:t>
            </a:r>
            <a:endParaRPr lang="en-US" dirty="0"/>
          </a:p>
        </p:txBody>
      </p:sp>
      <p:sp>
        <p:nvSpPr>
          <p:cNvPr id="6" name="Up-Down Arrow 5"/>
          <p:cNvSpPr/>
          <p:nvPr/>
        </p:nvSpPr>
        <p:spPr>
          <a:xfrm>
            <a:off x="5742847" y="3599411"/>
            <a:ext cx="484632" cy="83157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17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/>
              <a:t>Služba hitne medicinske pomoći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05745" y="2094807"/>
            <a:ext cx="3034146" cy="13050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Doktori medicine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870364" y="4305993"/>
            <a:ext cx="2410691" cy="1396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Odgovorni medicinski tehničar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971904" y="4305993"/>
            <a:ext cx="2294313" cy="1396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Medicinski tehničari</a:t>
            </a:r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5668169" y="4879571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 rot="19088758">
            <a:off x="3448535" y="348879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-Down Arrow 8"/>
          <p:cNvSpPr/>
          <p:nvPr/>
        </p:nvSpPr>
        <p:spPr>
          <a:xfrm rot="18465195">
            <a:off x="7996445" y="3066560"/>
            <a:ext cx="484632" cy="12161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3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s-Latn-BA" dirty="0"/>
              <a:t>Služba </a:t>
            </a:r>
            <a:r>
              <a:rPr lang="bs-Latn-BA" dirty="0" smtClean="0"/>
              <a:t>Higijensko epidemiološke </a:t>
            </a:r>
            <a:br>
              <a:rPr lang="bs-Latn-BA" dirty="0" smtClean="0"/>
            </a:br>
            <a:r>
              <a:rPr lang="bs-Latn-BA" dirty="0" smtClean="0"/>
              <a:t>zdrastvene zaštite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14553" y="2069869"/>
            <a:ext cx="3433156" cy="15295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Specijalista epidemiologije</a:t>
            </a:r>
          </a:p>
          <a:p>
            <a:pPr algn="ctr"/>
            <a:r>
              <a:rPr lang="bs-Latn-BA" sz="1400" dirty="0" smtClean="0"/>
              <a:t>(spoljni saradnik)</a:t>
            </a:r>
            <a:endParaRPr lang="en-US" sz="1400" dirty="0"/>
          </a:p>
        </p:txBody>
      </p:sp>
      <p:sp>
        <p:nvSpPr>
          <p:cNvPr id="5" name="Oval 4"/>
          <p:cNvSpPr/>
          <p:nvPr/>
        </p:nvSpPr>
        <p:spPr>
          <a:xfrm>
            <a:off x="4829695" y="4430987"/>
            <a:ext cx="2310937" cy="10637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s-Latn-BA" dirty="0" smtClean="0"/>
              <a:t>Medicinska sestra-tehničar</a:t>
            </a:r>
            <a:endParaRPr lang="en-US" dirty="0"/>
          </a:p>
        </p:txBody>
      </p:sp>
      <p:sp>
        <p:nvSpPr>
          <p:cNvPr id="6" name="Up-Down Arrow 5"/>
          <p:cNvSpPr/>
          <p:nvPr/>
        </p:nvSpPr>
        <p:spPr>
          <a:xfrm>
            <a:off x="5742847" y="3599411"/>
            <a:ext cx="484632" cy="83157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93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309</Words>
  <Application>Microsoft Office PowerPoint</Application>
  <PresentationFormat>Widescreen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      Javna zdravstvena ustanova  Dom zdravlja Sapna organizacijska šema</vt:lpstr>
      <vt:lpstr>Sektori i službe</vt:lpstr>
      <vt:lpstr>Služba porodične medicine u Domu zdravlja</vt:lpstr>
      <vt:lpstr>Služba porodične medicine u Domu zdravlja područne ambulante</vt:lpstr>
      <vt:lpstr>Služba za zaštitu usta i zuba djece, omladine i odraslih</vt:lpstr>
      <vt:lpstr>Služba za zdravstvenu zaštitu žena 15 i više godina </vt:lpstr>
      <vt:lpstr>Služba za zdravstvenu zaštitu predškolske djece 0-6 godina i centar za imunizaciju</vt:lpstr>
      <vt:lpstr>Služba hitne medicinske pomoći</vt:lpstr>
      <vt:lpstr>Služba Higijensko epidemiološke  zdrastvene zaštite</vt:lpstr>
      <vt:lpstr>Služba Laboratorijske dijagnostike</vt:lpstr>
      <vt:lpstr>Služba opće internističke zdravstvene zaštite</vt:lpstr>
      <vt:lpstr>Nemedicinski sektor</vt:lpstr>
      <vt:lpstr>UPRAVA-MENADŽMENT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Javna zdravstvena ustanova  Dom zdravlja Sapna organizacijska šema</dc:title>
  <dc:creator>Enes Gušić</dc:creator>
  <cp:lastModifiedBy>Enes Gušić</cp:lastModifiedBy>
  <cp:revision>14</cp:revision>
  <cp:lastPrinted>2024-04-22T08:46:12Z</cp:lastPrinted>
  <dcterms:created xsi:type="dcterms:W3CDTF">2024-04-11T08:47:54Z</dcterms:created>
  <dcterms:modified xsi:type="dcterms:W3CDTF">2024-04-22T08:47:51Z</dcterms:modified>
</cp:coreProperties>
</file>